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8" r:id="rId2"/>
  </p:sldMasterIdLst>
  <p:notesMasterIdLst>
    <p:notesMasterId r:id="rId22"/>
  </p:notesMasterIdLst>
  <p:sldIdLst>
    <p:sldId id="257" r:id="rId3"/>
    <p:sldId id="274" r:id="rId4"/>
    <p:sldId id="258" r:id="rId5"/>
    <p:sldId id="259" r:id="rId6"/>
    <p:sldId id="260" r:id="rId7"/>
    <p:sldId id="261" r:id="rId8"/>
    <p:sldId id="275" r:id="rId9"/>
    <p:sldId id="266" r:id="rId10"/>
    <p:sldId id="267" r:id="rId11"/>
    <p:sldId id="268" r:id="rId12"/>
    <p:sldId id="269" r:id="rId13"/>
    <p:sldId id="270" r:id="rId14"/>
    <p:sldId id="271" r:id="rId15"/>
    <p:sldId id="262" r:id="rId16"/>
    <p:sldId id="272" r:id="rId17"/>
    <p:sldId id="273" r:id="rId18"/>
    <p:sldId id="263" r:id="rId19"/>
    <p:sldId id="264" r:id="rId20"/>
    <p:sldId id="2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60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2373" autoAdjust="0"/>
  </p:normalViewPr>
  <p:slideViewPr>
    <p:cSldViewPr snapToGrid="0">
      <p:cViewPr varScale="1">
        <p:scale>
          <a:sx n="82" d="100"/>
          <a:sy n="82" d="100"/>
        </p:scale>
        <p:origin x="10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677A6-2CCC-4043-A86E-092C0B26838C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AAEB8-CA57-4676-8D8E-6E2EBBFCE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AAEB8-CA57-4676-8D8E-6E2EBBFCE9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397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AAEB8-CA57-4676-8D8E-6E2EBBFCE9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25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 Hubs is a fully managed, real-time data </a:t>
            </a:r>
            <a:r>
              <a:rPr lang="en-US"/>
              <a:t>ingestion service.  </a:t>
            </a:r>
            <a:r>
              <a:rPr lang="en-US" dirty="0"/>
              <a:t>Steam millions of events per second from any source to build dynamic data pipelines and immediately respond to business challenges.  Keep processing data during emergencies using the geo-disaster recovery and geo-replication features.</a:t>
            </a:r>
          </a:p>
          <a:p>
            <a:endParaRPr lang="en-US" dirty="0"/>
          </a:p>
          <a:p>
            <a:r>
              <a:rPr lang="en-US" dirty="0"/>
              <a:t>Integrate seamlessly with other Azure services to unlock valuable insights.  Allow existing Apache Kafka clients and applications to talk to Event Hubs without any code changes – you get a managed Kafka experience without having to manage your own clusters.  Experience real-time data ingestion and micro-batching on the same stream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AAEB8-CA57-4676-8D8E-6E2EBBFCE9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79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Simple</a:t>
            </a:r>
            <a:r>
              <a:rPr lang="en-US" b="0" dirty="0"/>
              <a:t> – Build real-time data pipelines with just a couple clicks.  Seamlessly integrate with Azure data services to uncover insights faster.</a:t>
            </a:r>
          </a:p>
          <a:p>
            <a:endParaRPr lang="en-US" b="0" dirty="0"/>
          </a:p>
          <a:p>
            <a:r>
              <a:rPr lang="en-US" b="1" dirty="0"/>
              <a:t>Secure</a:t>
            </a:r>
            <a:r>
              <a:rPr lang="en-US" b="0" dirty="0"/>
              <a:t> – Protect your real-time data.  Event Hubs is certified by CSA, STAR, ISO, SOC, </a:t>
            </a:r>
            <a:r>
              <a:rPr lang="en-US" b="0" dirty="0" err="1"/>
              <a:t>GxP</a:t>
            </a:r>
            <a:r>
              <a:rPr lang="en-US" b="0" dirty="0"/>
              <a:t>, HIPPA, HITRUST, and PCI.</a:t>
            </a:r>
          </a:p>
          <a:p>
            <a:endParaRPr lang="en-US" b="0" dirty="0"/>
          </a:p>
          <a:p>
            <a:r>
              <a:rPr lang="en-US" b="1" dirty="0"/>
              <a:t>Scalable</a:t>
            </a:r>
            <a:r>
              <a:rPr lang="en-US" b="0" dirty="0"/>
              <a:t> – Adjust throughput dynamically based on your usage needs and pay only for what you use.</a:t>
            </a:r>
          </a:p>
          <a:p>
            <a:endParaRPr lang="en-US" b="0" dirty="0"/>
          </a:p>
          <a:p>
            <a:r>
              <a:rPr lang="en-US" b="1" dirty="0"/>
              <a:t>Open</a:t>
            </a:r>
            <a:r>
              <a:rPr lang="en-US" b="0" dirty="0"/>
              <a:t> – Ingest data from anywhere and develop across platforms with support for popular protocols, including AMQP, HTTPS, and Apache Kafka.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AAEB8-CA57-4676-8D8E-6E2EBBFCE9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58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5F9B8-E815-5E0E-A955-1F9335BA6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72D0EC-991B-D679-37F5-9543C7FE7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00354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2033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3BEE-392B-F5C8-28FB-11AD593E2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E8DE7-F840-ED2E-6749-8F863E8C4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6959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182BA-D9D1-17AB-2551-FF32F40AB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8C92D-C6E8-2B6E-5014-7BC509B19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1324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7AC1-2FCB-16C3-342D-15528CD7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2B84B-DB5F-1B7F-1A62-AFC9BA734D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9CC94-364B-64C0-BEB5-AA1C63BD8C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7879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11DB-40EE-C995-C734-46DF7EE18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D53A2-78CA-4367-06F5-E1D709D2B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97E2A-B9A7-FEF9-E4E4-62D5ADB2B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9CFC17-3925-6DC0-B892-2C0304573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D4199-52D5-9CD0-4D90-6A8B19E1F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3914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74B0-9369-C252-3E6F-6B27E4CD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84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84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1029-FD99-24CE-3B03-9E342D5F6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20AA-896D-B55C-BC55-C171CCE41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343652-8D4D-A37A-D94F-431F2C013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6653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DAC44-EFCA-DEA9-A788-0125C0B47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C9D819-4010-FC37-218B-05BE43A28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4ABE2-02CB-DAE5-AF83-E68C4F750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956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CA2E78-0E59-73B5-3946-DD52F5A53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D4B69-D7FB-270F-439C-BFFA1C392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150E6-F2E3-99BA-FE35-2C89831474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91595"/>
            <a:ext cx="5029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File New: Build a Event-Driven Architected Microservice from Scratch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FD07DB-2693-5B0E-A574-778EB1A00B0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6" y="6501793"/>
            <a:ext cx="970684" cy="254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790156-E5E3-C8EC-2AD5-823AE1B9CC4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910" y="6484405"/>
            <a:ext cx="1103096" cy="28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61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399FF"/>
          </a:solidFill>
          <a:latin typeface="Kamerik205 8" panose="020B08030306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2E837D-AE61-637F-1B08-14BD1258B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C4AEE-C220-EEDF-45D6-4A0E557A5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7048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1519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91164-3703-A14B-4FA3-BCE6A3957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1C1996-1BB9-93F6-8EF5-A5D8ECB9A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102" y="1690688"/>
            <a:ext cx="6081796" cy="434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3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8EBD-81FA-E235-E060-7B67C8C46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C862F3-C862-8743-4593-95B4D74A7E8B}"/>
              </a:ext>
            </a:extLst>
          </p:cNvPr>
          <p:cNvSpPr txBox="1"/>
          <p:nvPr/>
        </p:nvSpPr>
        <p:spPr>
          <a:xfrm>
            <a:off x="422210" y="1763887"/>
            <a:ext cx="113398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Event-driven architecture (EDA) is a design paradigm in which a software component executes in response to receiving one or more event notifications.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EDA is more loosely coupled than client/server paradigm because the component that sends the notification doesn’t know the identity of the receiving components at the time of compiling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2017EB-BDF2-BB82-BB20-8469E93DADC1}"/>
              </a:ext>
            </a:extLst>
          </p:cNvPr>
          <p:cNvCxnSpPr>
            <a:cxnSpLocks/>
          </p:cNvCxnSpPr>
          <p:nvPr/>
        </p:nvCxnSpPr>
        <p:spPr>
          <a:xfrm>
            <a:off x="486561" y="1508474"/>
            <a:ext cx="4697835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533C9A-FE56-175C-957D-5CC09873C44D}"/>
              </a:ext>
            </a:extLst>
          </p:cNvPr>
          <p:cNvCxnSpPr>
            <a:cxnSpLocks/>
          </p:cNvCxnSpPr>
          <p:nvPr/>
        </p:nvCxnSpPr>
        <p:spPr>
          <a:xfrm>
            <a:off x="7172587" y="1508474"/>
            <a:ext cx="4589426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3583E7-96B9-4993-B6FE-6574016D1C31}"/>
              </a:ext>
            </a:extLst>
          </p:cNvPr>
          <p:cNvCxnSpPr>
            <a:cxnSpLocks/>
          </p:cNvCxnSpPr>
          <p:nvPr/>
        </p:nvCxnSpPr>
        <p:spPr>
          <a:xfrm>
            <a:off x="422210" y="5438950"/>
            <a:ext cx="11339803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E6BB6CB-812B-A6F2-240C-B2B8B377C7E8}"/>
              </a:ext>
            </a:extLst>
          </p:cNvPr>
          <p:cNvSpPr txBox="1"/>
          <p:nvPr/>
        </p:nvSpPr>
        <p:spPr>
          <a:xfrm>
            <a:off x="5334532" y="5499198"/>
            <a:ext cx="1515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- </a:t>
            </a:r>
            <a:r>
              <a:rPr lang="en-US" sz="2400" b="1" dirty="0">
                <a:latin typeface="+mj-lt"/>
              </a:rPr>
              <a:t>Garner</a:t>
            </a:r>
            <a:r>
              <a:rPr lang="en-US" sz="3600" b="1" dirty="0">
                <a:latin typeface="+mj-lt"/>
              </a:rPr>
              <a:t> -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2F1D35F-F8C8-6070-D8FD-CAB3C014D01A}"/>
              </a:ext>
            </a:extLst>
          </p:cNvPr>
          <p:cNvGrpSpPr/>
          <p:nvPr/>
        </p:nvGrpSpPr>
        <p:grpSpPr>
          <a:xfrm>
            <a:off x="5852708" y="1309602"/>
            <a:ext cx="478806" cy="397744"/>
            <a:chOff x="11710893" y="3597504"/>
            <a:chExt cx="965388" cy="77168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5BC7960-E694-C228-A985-E5AC5E025800}"/>
                </a:ext>
              </a:extLst>
            </p:cNvPr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6CB29D4-8462-BDDB-E0D0-29BDECA4FADF}"/>
                </a:ext>
              </a:extLst>
            </p:cNvPr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965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EFA4F-519E-2B66-2B6C-E8EB9899D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FFFF0-0C60-27C7-EBC4-3FF4A091EC2D}"/>
              </a:ext>
            </a:extLst>
          </p:cNvPr>
          <p:cNvSpPr txBox="1"/>
          <p:nvPr/>
        </p:nvSpPr>
        <p:spPr>
          <a:xfrm>
            <a:off x="422210" y="1763887"/>
            <a:ext cx="113398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Event-driven architecture (EDA) is a design paradigm in which a software component executes in response to receiving one or more event notifications.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EDA is more loosely coupled than client/server paradigm because the </a:t>
            </a:r>
            <a:r>
              <a:rPr lang="en-US" sz="3200" b="1" dirty="0">
                <a:solidFill>
                  <a:srgbClr val="FF0000"/>
                </a:solidFill>
              </a:rPr>
              <a:t>component that sends the notification doesn’t know the identity of the receiving components </a:t>
            </a:r>
            <a:r>
              <a:rPr lang="en-US" sz="3200" dirty="0"/>
              <a:t>at the time of compiling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9CD978-05C9-91E2-2EF3-386BA3367BC0}"/>
              </a:ext>
            </a:extLst>
          </p:cNvPr>
          <p:cNvCxnSpPr>
            <a:cxnSpLocks/>
          </p:cNvCxnSpPr>
          <p:nvPr/>
        </p:nvCxnSpPr>
        <p:spPr>
          <a:xfrm>
            <a:off x="486561" y="1508474"/>
            <a:ext cx="4697835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1035A6-62AC-CD27-FB0B-6E143F4FC699}"/>
              </a:ext>
            </a:extLst>
          </p:cNvPr>
          <p:cNvCxnSpPr>
            <a:cxnSpLocks/>
          </p:cNvCxnSpPr>
          <p:nvPr/>
        </p:nvCxnSpPr>
        <p:spPr>
          <a:xfrm>
            <a:off x="7172587" y="1508474"/>
            <a:ext cx="4589426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006837-3B55-DD2B-C819-4C5CB2B32C12}"/>
              </a:ext>
            </a:extLst>
          </p:cNvPr>
          <p:cNvCxnSpPr>
            <a:cxnSpLocks/>
          </p:cNvCxnSpPr>
          <p:nvPr/>
        </p:nvCxnSpPr>
        <p:spPr>
          <a:xfrm>
            <a:off x="422210" y="5438950"/>
            <a:ext cx="11339803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9CBA0D-AA71-4D8F-D60B-B70B1F5BADE4}"/>
              </a:ext>
            </a:extLst>
          </p:cNvPr>
          <p:cNvSpPr txBox="1"/>
          <p:nvPr/>
        </p:nvSpPr>
        <p:spPr>
          <a:xfrm>
            <a:off x="5334532" y="5499198"/>
            <a:ext cx="1515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- </a:t>
            </a:r>
            <a:r>
              <a:rPr lang="en-US" sz="2400" b="1" dirty="0">
                <a:latin typeface="+mj-lt"/>
              </a:rPr>
              <a:t>Garner</a:t>
            </a:r>
            <a:r>
              <a:rPr lang="en-US" sz="3600" b="1" dirty="0">
                <a:latin typeface="+mj-lt"/>
              </a:rPr>
              <a:t> -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42BDC1-AF2D-CD52-CB04-A794EFF88CB8}"/>
              </a:ext>
            </a:extLst>
          </p:cNvPr>
          <p:cNvGrpSpPr/>
          <p:nvPr/>
        </p:nvGrpSpPr>
        <p:grpSpPr>
          <a:xfrm>
            <a:off x="5852708" y="1309602"/>
            <a:ext cx="478806" cy="397744"/>
            <a:chOff x="11710893" y="3597504"/>
            <a:chExt cx="965388" cy="77168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8387F3-3793-7633-97B0-18BDAB2D693F}"/>
                </a:ext>
              </a:extLst>
            </p:cNvPr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A5875C-38CF-2E27-AD4A-4A21FEEE2601}"/>
                </a:ext>
              </a:extLst>
            </p:cNvPr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5240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2F76-7B93-3EA1-82A5-2C8D2F14E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Architecture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0BCC59-4886-8972-E00A-AA61C4BF3DF4}"/>
              </a:ext>
            </a:extLst>
          </p:cNvPr>
          <p:cNvSpPr/>
          <p:nvPr/>
        </p:nvSpPr>
        <p:spPr>
          <a:xfrm>
            <a:off x="300789" y="3212436"/>
            <a:ext cx="3296653" cy="1143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Event Producer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DA386D-F509-3E09-7E93-01D6844071B2}"/>
              </a:ext>
            </a:extLst>
          </p:cNvPr>
          <p:cNvSpPr/>
          <p:nvPr/>
        </p:nvSpPr>
        <p:spPr>
          <a:xfrm>
            <a:off x="4447673" y="3212435"/>
            <a:ext cx="3296653" cy="1143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Event Ingestion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21D495-9066-D236-4B22-CC07DC9DA292}"/>
              </a:ext>
            </a:extLst>
          </p:cNvPr>
          <p:cNvSpPr/>
          <p:nvPr/>
        </p:nvSpPr>
        <p:spPr>
          <a:xfrm>
            <a:off x="8558462" y="1776666"/>
            <a:ext cx="3296653" cy="1143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Event Consumer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31342D-6E86-11FA-DA40-FCF54AD3D90D}"/>
              </a:ext>
            </a:extLst>
          </p:cNvPr>
          <p:cNvSpPr/>
          <p:nvPr/>
        </p:nvSpPr>
        <p:spPr>
          <a:xfrm>
            <a:off x="8558461" y="3212435"/>
            <a:ext cx="3296653" cy="1143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Event Consumer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032B9B-CA19-95FD-422F-CA251E01002F}"/>
              </a:ext>
            </a:extLst>
          </p:cNvPr>
          <p:cNvSpPr/>
          <p:nvPr/>
        </p:nvSpPr>
        <p:spPr>
          <a:xfrm>
            <a:off x="8558460" y="4648204"/>
            <a:ext cx="3296653" cy="1143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Event Consumer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EBEDA5-BAA5-30A7-CEED-56E492BA17BA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597442" y="3783935"/>
            <a:ext cx="850231" cy="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6E9E3B-12C8-4121-F849-A3DB7F7DA2DC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7744326" y="2348166"/>
            <a:ext cx="814136" cy="115002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810D64-5B52-E54C-46F6-F3DB60E90CB8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7744326" y="3783935"/>
            <a:ext cx="814135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BEB3B6-0B2A-BB18-8960-A68CC4645278}"/>
              </a:ext>
            </a:extLst>
          </p:cNvPr>
          <p:cNvCxnSpPr>
            <a:endCxn id="7" idx="1"/>
          </p:cNvCxnSpPr>
          <p:nvPr/>
        </p:nvCxnSpPr>
        <p:spPr>
          <a:xfrm>
            <a:off x="7744326" y="4018547"/>
            <a:ext cx="814134" cy="120115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91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C3FB-A560-1235-125F-0AFD63E9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Northstar</a:t>
            </a:r>
            <a:r>
              <a:rPr lang="en-US" dirty="0"/>
              <a:t> Senior Living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73F9D9-A37D-7DA0-6DE7-0AAD96FA7B08}"/>
              </a:ext>
            </a:extLst>
          </p:cNvPr>
          <p:cNvSpPr/>
          <p:nvPr/>
        </p:nvSpPr>
        <p:spPr>
          <a:xfrm>
            <a:off x="77620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Property Manager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F18334-B5DC-D721-4E1B-327E7A0150BA}"/>
              </a:ext>
            </a:extLst>
          </p:cNvPr>
          <p:cNvSpPr/>
          <p:nvPr/>
        </p:nvSpPr>
        <p:spPr>
          <a:xfrm>
            <a:off x="366247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Resident Manager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7EE48F-D180-5F1F-A476-7FC443350F28}"/>
              </a:ext>
            </a:extLst>
          </p:cNvPr>
          <p:cNvSpPr/>
          <p:nvPr/>
        </p:nvSpPr>
        <p:spPr>
          <a:xfrm>
            <a:off x="6548741" y="1608855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Care Manager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8CA345-A713-A0E3-5BA4-EDFE4C12E13E}"/>
              </a:ext>
            </a:extLst>
          </p:cNvPr>
          <p:cNvSpPr/>
          <p:nvPr/>
        </p:nvSpPr>
        <p:spPr>
          <a:xfrm>
            <a:off x="943501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Lease Manager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3BF0E6-AEC3-C855-2051-4F821F31F853}"/>
              </a:ext>
            </a:extLst>
          </p:cNvPr>
          <p:cNvSpPr/>
          <p:nvPr/>
        </p:nvSpPr>
        <p:spPr>
          <a:xfrm>
            <a:off x="1131662" y="2552317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11FE61-C74D-92F6-CDFE-4974A9670B3B}"/>
              </a:ext>
            </a:extLst>
          </p:cNvPr>
          <p:cNvSpPr/>
          <p:nvPr/>
        </p:nvSpPr>
        <p:spPr>
          <a:xfrm>
            <a:off x="4017932" y="2552316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39CCC1-58D4-9284-7EBC-AA5FE616E459}"/>
              </a:ext>
            </a:extLst>
          </p:cNvPr>
          <p:cNvSpPr/>
          <p:nvPr/>
        </p:nvSpPr>
        <p:spPr>
          <a:xfrm>
            <a:off x="6904202" y="2552315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95DD9A-1878-AC6A-4D31-F23298C77F79}"/>
              </a:ext>
            </a:extLst>
          </p:cNvPr>
          <p:cNvSpPr/>
          <p:nvPr/>
        </p:nvSpPr>
        <p:spPr>
          <a:xfrm>
            <a:off x="9790472" y="2552314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0570E8FA-BB91-5CC7-41B8-48DB307479AF}"/>
              </a:ext>
            </a:extLst>
          </p:cNvPr>
          <p:cNvSpPr/>
          <p:nvPr/>
        </p:nvSpPr>
        <p:spPr>
          <a:xfrm>
            <a:off x="111869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BE6F58DC-705F-86EA-DCBE-24DF1148373B}"/>
              </a:ext>
            </a:extLst>
          </p:cNvPr>
          <p:cNvSpPr/>
          <p:nvPr/>
        </p:nvSpPr>
        <p:spPr>
          <a:xfrm>
            <a:off x="401793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</a:t>
            </a: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27422223-6512-1AB0-CE65-DBDA54D909E0}"/>
              </a:ext>
            </a:extLst>
          </p:cNvPr>
          <p:cNvSpPr/>
          <p:nvPr/>
        </p:nvSpPr>
        <p:spPr>
          <a:xfrm>
            <a:off x="691717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</a:t>
            </a:r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0196405F-C3A2-66E2-1200-C0B5BD2DD079}"/>
              </a:ext>
            </a:extLst>
          </p:cNvPr>
          <p:cNvSpPr/>
          <p:nvPr/>
        </p:nvSpPr>
        <p:spPr>
          <a:xfrm>
            <a:off x="981641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</a:t>
            </a:r>
          </a:p>
        </p:txBody>
      </p:sp>
      <p:sp>
        <p:nvSpPr>
          <p:cNvPr id="20" name="Rectangle: Diagonal Corners Rounded 19">
            <a:extLst>
              <a:ext uri="{FF2B5EF4-FFF2-40B4-BE49-F238E27FC236}">
                <a16:creationId xmlns:a16="http://schemas.microsoft.com/office/drawing/2014/main" id="{E12BEF55-DBF8-6354-3636-34F38FE9ABDF}"/>
              </a:ext>
            </a:extLst>
          </p:cNvPr>
          <p:cNvSpPr/>
          <p:nvPr/>
        </p:nvSpPr>
        <p:spPr>
          <a:xfrm>
            <a:off x="1122553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 API</a:t>
            </a:r>
          </a:p>
        </p:txBody>
      </p:sp>
      <p:sp>
        <p:nvSpPr>
          <p:cNvPr id="21" name="Rectangle: Diagonal Corners Rounded 20">
            <a:extLst>
              <a:ext uri="{FF2B5EF4-FFF2-40B4-BE49-F238E27FC236}">
                <a16:creationId xmlns:a16="http://schemas.microsoft.com/office/drawing/2014/main" id="{6645AF45-5145-3C9F-A47E-82FAE33F7075}"/>
              </a:ext>
            </a:extLst>
          </p:cNvPr>
          <p:cNvSpPr/>
          <p:nvPr/>
        </p:nvSpPr>
        <p:spPr>
          <a:xfrm>
            <a:off x="4012685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 API</a:t>
            </a:r>
          </a:p>
        </p:txBody>
      </p:sp>
      <p:sp>
        <p:nvSpPr>
          <p:cNvPr id="22" name="Rectangle: Diagonal Corners Rounded 21">
            <a:extLst>
              <a:ext uri="{FF2B5EF4-FFF2-40B4-BE49-F238E27FC236}">
                <a16:creationId xmlns:a16="http://schemas.microsoft.com/office/drawing/2014/main" id="{4A21A410-E802-2AE7-0061-599E65FD387C}"/>
              </a:ext>
            </a:extLst>
          </p:cNvPr>
          <p:cNvSpPr/>
          <p:nvPr/>
        </p:nvSpPr>
        <p:spPr>
          <a:xfrm>
            <a:off x="6902817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 API</a:t>
            </a:r>
          </a:p>
        </p:txBody>
      </p:sp>
      <p:sp>
        <p:nvSpPr>
          <p:cNvPr id="23" name="Rectangle: Diagonal Corners Rounded 22">
            <a:extLst>
              <a:ext uri="{FF2B5EF4-FFF2-40B4-BE49-F238E27FC236}">
                <a16:creationId xmlns:a16="http://schemas.microsoft.com/office/drawing/2014/main" id="{0580F62E-700E-B04F-EF2D-21BFE4F32F4C}"/>
              </a:ext>
            </a:extLst>
          </p:cNvPr>
          <p:cNvSpPr/>
          <p:nvPr/>
        </p:nvSpPr>
        <p:spPr>
          <a:xfrm>
            <a:off x="9792949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 API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61E115-C87B-27C0-9B33-8B4F7B04E663}"/>
              </a:ext>
            </a:extLst>
          </p:cNvPr>
          <p:cNvCxnSpPr>
            <a:cxnSpLocks/>
          </p:cNvCxnSpPr>
          <p:nvPr/>
        </p:nvCxnSpPr>
        <p:spPr>
          <a:xfrm>
            <a:off x="3153747" y="1358092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4DA58D-3778-64EE-1C8F-2A558C6C7CA6}"/>
              </a:ext>
            </a:extLst>
          </p:cNvPr>
          <p:cNvCxnSpPr>
            <a:cxnSpLocks/>
          </p:cNvCxnSpPr>
          <p:nvPr/>
        </p:nvCxnSpPr>
        <p:spPr>
          <a:xfrm>
            <a:off x="6096000" y="1358092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0ABA66-628A-EEC5-51B9-1C7680A2269A}"/>
              </a:ext>
            </a:extLst>
          </p:cNvPr>
          <p:cNvCxnSpPr>
            <a:cxnSpLocks/>
          </p:cNvCxnSpPr>
          <p:nvPr/>
        </p:nvCxnSpPr>
        <p:spPr>
          <a:xfrm>
            <a:off x="9056914" y="1274117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ylinder 7">
            <a:extLst>
              <a:ext uri="{FF2B5EF4-FFF2-40B4-BE49-F238E27FC236}">
                <a16:creationId xmlns:a16="http://schemas.microsoft.com/office/drawing/2014/main" id="{38A471D8-C387-B6BD-0289-6715977D80F4}"/>
              </a:ext>
            </a:extLst>
          </p:cNvPr>
          <p:cNvSpPr/>
          <p:nvPr/>
        </p:nvSpPr>
        <p:spPr>
          <a:xfrm rot="5400000">
            <a:off x="5820100" y="1219999"/>
            <a:ext cx="527095" cy="9929911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/>
              <a:t>Event </a:t>
            </a:r>
            <a:r>
              <a:rPr lang="en-US" b="1" dirty="0" err="1"/>
              <a:t>Ingester</a:t>
            </a:r>
            <a:endParaRPr lang="en-US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4E6980-C836-6737-DF43-60918233501B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4650241" y="5310273"/>
            <a:ext cx="214836" cy="611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6BA88B-767F-D6B9-5F26-48A5BE547795}"/>
              </a:ext>
            </a:extLst>
          </p:cNvPr>
          <p:cNvCxnSpPr>
            <a:endCxn id="20" idx="1"/>
          </p:cNvCxnSpPr>
          <p:nvPr/>
        </p:nvCxnSpPr>
        <p:spPr>
          <a:xfrm flipH="1" flipV="1">
            <a:off x="1760109" y="5310273"/>
            <a:ext cx="232814" cy="611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E0E9B45-39F2-13A0-7418-156EABAB379C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7204282" y="5310273"/>
            <a:ext cx="336091" cy="611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DEAB87-AB74-D83A-E409-9F1392891034}"/>
              </a:ext>
            </a:extLst>
          </p:cNvPr>
          <p:cNvCxnSpPr>
            <a:endCxn id="23" idx="1"/>
          </p:cNvCxnSpPr>
          <p:nvPr/>
        </p:nvCxnSpPr>
        <p:spPr>
          <a:xfrm flipV="1">
            <a:off x="9584300" y="5310273"/>
            <a:ext cx="846205" cy="611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21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095AA-6EED-8AF1-6135-87A5F790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Event Hubs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57A91-1F9E-73A6-A46A-62E2820B4F9B}"/>
              </a:ext>
            </a:extLst>
          </p:cNvPr>
          <p:cNvSpPr txBox="1"/>
          <p:nvPr/>
        </p:nvSpPr>
        <p:spPr>
          <a:xfrm>
            <a:off x="5335596" y="2609318"/>
            <a:ext cx="61685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Fully managed, real-time data ingestion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8EBED-9370-9DC3-22CC-90581474A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139" y="2242070"/>
            <a:ext cx="3485981" cy="331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1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F4345-F9DC-1FAE-6CF0-8704AAC54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Event Hubs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03DDEB7-58EC-859D-A887-BF089E0C7F34}"/>
              </a:ext>
            </a:extLst>
          </p:cNvPr>
          <p:cNvGrpSpPr/>
          <p:nvPr/>
        </p:nvGrpSpPr>
        <p:grpSpPr>
          <a:xfrm>
            <a:off x="6843962" y="1288624"/>
            <a:ext cx="4064000" cy="1099134"/>
            <a:chOff x="6843962" y="1288624"/>
            <a:chExt cx="4064000" cy="109913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82C8FC6-6F4B-AE0C-7B8E-C228A525F78D}"/>
                </a:ext>
              </a:extLst>
            </p:cNvPr>
            <p:cNvSpPr/>
            <p:nvPr/>
          </p:nvSpPr>
          <p:spPr>
            <a:xfrm>
              <a:off x="6843962" y="1288624"/>
              <a:ext cx="4064000" cy="109913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8E51D1-DF53-841F-F661-6ED64330C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123" y="1482635"/>
              <a:ext cx="723809" cy="71111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08927B-FECA-81D1-216F-007F61A47F50}"/>
                </a:ext>
              </a:extLst>
            </p:cNvPr>
            <p:cNvSpPr txBox="1"/>
            <p:nvPr/>
          </p:nvSpPr>
          <p:spPr>
            <a:xfrm>
              <a:off x="8113485" y="1422691"/>
              <a:ext cx="18710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78D4"/>
                  </a:solidFill>
                </a:rPr>
                <a:t>Simple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20A6B68-FFC2-5726-07ED-7675466D5F9C}"/>
              </a:ext>
            </a:extLst>
          </p:cNvPr>
          <p:cNvGrpSpPr/>
          <p:nvPr/>
        </p:nvGrpSpPr>
        <p:grpSpPr>
          <a:xfrm>
            <a:off x="6843962" y="2581769"/>
            <a:ext cx="4064000" cy="1099134"/>
            <a:chOff x="6843962" y="2581769"/>
            <a:chExt cx="4064000" cy="109913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E96BFE8-67F2-1BFE-7744-D005FC7E64B6}"/>
                </a:ext>
              </a:extLst>
            </p:cNvPr>
            <p:cNvSpPr/>
            <p:nvPr/>
          </p:nvSpPr>
          <p:spPr>
            <a:xfrm>
              <a:off x="6843962" y="2581769"/>
              <a:ext cx="4064000" cy="109913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A808B8B-333B-95F7-5571-C14FD7E4A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67035" y="2775780"/>
              <a:ext cx="563984" cy="71111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2C64C3-B52C-055E-7AE0-BB50E2FEE88D}"/>
                </a:ext>
              </a:extLst>
            </p:cNvPr>
            <p:cNvSpPr txBox="1"/>
            <p:nvPr/>
          </p:nvSpPr>
          <p:spPr>
            <a:xfrm>
              <a:off x="8113485" y="2715836"/>
              <a:ext cx="1869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78D4"/>
                  </a:solidFill>
                </a:rPr>
                <a:t>Secure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FEEBEB-1FC4-3C61-C3ED-35226B59600C}"/>
              </a:ext>
            </a:extLst>
          </p:cNvPr>
          <p:cNvGrpSpPr/>
          <p:nvPr/>
        </p:nvGrpSpPr>
        <p:grpSpPr>
          <a:xfrm>
            <a:off x="6843962" y="3874914"/>
            <a:ext cx="4064000" cy="1099134"/>
            <a:chOff x="6843962" y="3874914"/>
            <a:chExt cx="4064000" cy="109913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C521774-39FF-2805-33D8-47A04962905F}"/>
                </a:ext>
              </a:extLst>
            </p:cNvPr>
            <p:cNvSpPr/>
            <p:nvPr/>
          </p:nvSpPr>
          <p:spPr>
            <a:xfrm>
              <a:off x="6843962" y="3874914"/>
              <a:ext cx="4064000" cy="109913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2A4734D-EC27-88AA-9D65-6199588AB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87123" y="4070801"/>
              <a:ext cx="723809" cy="70735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8AF58E-51D0-1293-E79F-FBF9E490BF6D}"/>
                </a:ext>
              </a:extLst>
            </p:cNvPr>
            <p:cNvSpPr txBox="1"/>
            <p:nvPr/>
          </p:nvSpPr>
          <p:spPr>
            <a:xfrm>
              <a:off x="8113485" y="4008981"/>
              <a:ext cx="22233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78D4"/>
                  </a:solidFill>
                </a:rPr>
                <a:t>Scalable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C082408-F1C9-3C7D-51D0-A18D218BAA46}"/>
              </a:ext>
            </a:extLst>
          </p:cNvPr>
          <p:cNvGrpSpPr/>
          <p:nvPr/>
        </p:nvGrpSpPr>
        <p:grpSpPr>
          <a:xfrm>
            <a:off x="6843962" y="5168059"/>
            <a:ext cx="4064000" cy="1099134"/>
            <a:chOff x="6843962" y="5168059"/>
            <a:chExt cx="4064000" cy="109913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D8435F4-44A9-B742-1805-1C0A6ACB7ABC}"/>
                </a:ext>
              </a:extLst>
            </p:cNvPr>
            <p:cNvSpPr/>
            <p:nvPr/>
          </p:nvSpPr>
          <p:spPr>
            <a:xfrm>
              <a:off x="6843962" y="5168059"/>
              <a:ext cx="4064000" cy="109913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FEC07D3-D38F-2B7E-D530-30B0C668C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32978" y="5362070"/>
              <a:ext cx="632099" cy="71111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5835C4-02D5-61CC-7F56-FE2DDC77E645}"/>
                </a:ext>
              </a:extLst>
            </p:cNvPr>
            <p:cNvSpPr txBox="1"/>
            <p:nvPr/>
          </p:nvSpPr>
          <p:spPr>
            <a:xfrm>
              <a:off x="8113485" y="5302126"/>
              <a:ext cx="15456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78D4"/>
                  </a:solidFill>
                </a:rPr>
                <a:t>Open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17D6742-15B6-06B4-9AA9-1E01716456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363" y="2349071"/>
            <a:ext cx="3485981" cy="331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E14FB09F-5745-ACE6-DA09-301FBB54B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58" y="402104"/>
            <a:ext cx="3463552" cy="51953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9D37793-3418-AC59-261F-8F2344790DC3}"/>
              </a:ext>
            </a:extLst>
          </p:cNvPr>
          <p:cNvGrpSpPr/>
          <p:nvPr/>
        </p:nvGrpSpPr>
        <p:grpSpPr>
          <a:xfrm>
            <a:off x="6289364" y="2535196"/>
            <a:ext cx="5545301" cy="937824"/>
            <a:chOff x="6289364" y="2535196"/>
            <a:chExt cx="5545301" cy="937824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09171025-3A5C-174E-AD82-C4620D1CAF19}"/>
                </a:ext>
              </a:extLst>
            </p:cNvPr>
            <p:cNvSpPr/>
            <p:nvPr/>
          </p:nvSpPr>
          <p:spPr>
            <a:xfrm>
              <a:off x="6289365" y="3159475"/>
              <a:ext cx="1287625" cy="313545"/>
            </a:xfrm>
            <a:prstGeom prst="round2Diag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PM API</a:t>
              </a:r>
            </a:p>
          </p:txBody>
        </p:sp>
        <p:sp>
          <p:nvSpPr>
            <p:cNvPr id="5" name="Rectangle: Diagonal Corners Rounded 4">
              <a:extLst>
                <a:ext uri="{FF2B5EF4-FFF2-40B4-BE49-F238E27FC236}">
                  <a16:creationId xmlns:a16="http://schemas.microsoft.com/office/drawing/2014/main" id="{B07B0265-530F-D211-EDF4-3EF957635C59}"/>
                </a:ext>
              </a:extLst>
            </p:cNvPr>
            <p:cNvSpPr/>
            <p:nvPr/>
          </p:nvSpPr>
          <p:spPr>
            <a:xfrm>
              <a:off x="7708590" y="3159474"/>
              <a:ext cx="1287625" cy="313545"/>
            </a:xfrm>
            <a:prstGeom prst="round2Diag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RM API</a:t>
              </a:r>
            </a:p>
          </p:txBody>
        </p:sp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8228290B-F041-4D4D-30AB-06F31C3A3566}"/>
                </a:ext>
              </a:extLst>
            </p:cNvPr>
            <p:cNvSpPr/>
            <p:nvPr/>
          </p:nvSpPr>
          <p:spPr>
            <a:xfrm>
              <a:off x="9127815" y="3159473"/>
              <a:ext cx="1287625" cy="313545"/>
            </a:xfrm>
            <a:prstGeom prst="round2Diag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CM API</a:t>
              </a:r>
            </a:p>
          </p:txBody>
        </p:sp>
        <p:sp>
          <p:nvSpPr>
            <p:cNvPr id="7" name="Rectangle: Diagonal Corners Rounded 6">
              <a:extLst>
                <a:ext uri="{FF2B5EF4-FFF2-40B4-BE49-F238E27FC236}">
                  <a16:creationId xmlns:a16="http://schemas.microsoft.com/office/drawing/2014/main" id="{A15EF81E-BE68-E112-0B3A-3A5D2568F16C}"/>
                </a:ext>
              </a:extLst>
            </p:cNvPr>
            <p:cNvSpPr/>
            <p:nvPr/>
          </p:nvSpPr>
          <p:spPr>
            <a:xfrm>
              <a:off x="10547040" y="3159472"/>
              <a:ext cx="1287625" cy="313545"/>
            </a:xfrm>
            <a:prstGeom prst="round2Diag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LM API</a:t>
              </a:r>
            </a:p>
          </p:txBody>
        </p:sp>
        <p:sp>
          <p:nvSpPr>
            <p:cNvPr id="8" name="Cylinder 7">
              <a:extLst>
                <a:ext uri="{FF2B5EF4-FFF2-40B4-BE49-F238E27FC236}">
                  <a16:creationId xmlns:a16="http://schemas.microsoft.com/office/drawing/2014/main" id="{211B69F0-A88B-8EB8-DC6C-9E8AFFF82F44}"/>
                </a:ext>
              </a:extLst>
            </p:cNvPr>
            <p:cNvSpPr/>
            <p:nvPr/>
          </p:nvSpPr>
          <p:spPr>
            <a:xfrm>
              <a:off x="6289364" y="2535196"/>
              <a:ext cx="1287625" cy="457200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PM</a:t>
              </a:r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1AED186-7C4E-B477-1D93-622EA6B868D0}"/>
                </a:ext>
              </a:extLst>
            </p:cNvPr>
            <p:cNvSpPr/>
            <p:nvPr/>
          </p:nvSpPr>
          <p:spPr>
            <a:xfrm>
              <a:off x="7708591" y="2559588"/>
              <a:ext cx="1287625" cy="457200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RM</a:t>
              </a:r>
            </a:p>
          </p:txBody>
        </p:sp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E31725CE-BC45-4A1B-7EE1-8D06F0263E0E}"/>
                </a:ext>
              </a:extLst>
            </p:cNvPr>
            <p:cNvSpPr/>
            <p:nvPr/>
          </p:nvSpPr>
          <p:spPr>
            <a:xfrm>
              <a:off x="9127818" y="2558110"/>
              <a:ext cx="1287625" cy="457200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CM</a:t>
              </a:r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946EF8A-D45B-7DD5-E4CB-AD5C1901050D}"/>
                </a:ext>
              </a:extLst>
            </p:cNvPr>
            <p:cNvSpPr/>
            <p:nvPr/>
          </p:nvSpPr>
          <p:spPr>
            <a:xfrm>
              <a:off x="10547040" y="2558110"/>
              <a:ext cx="1287625" cy="457200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LM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7C59B7-29AA-1210-16E7-CDBF10287A0D}"/>
                </a:ext>
              </a:extLst>
            </p:cNvPr>
            <p:cNvCxnSpPr>
              <a:stCxn id="4" idx="3"/>
              <a:endCxn id="8" idx="3"/>
            </p:cNvCxnSpPr>
            <p:nvPr/>
          </p:nvCxnSpPr>
          <p:spPr>
            <a:xfrm flipH="1" flipV="1">
              <a:off x="6933177" y="2992396"/>
              <a:ext cx="1" cy="16707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B5C1594-CC83-32F3-1DAF-0A8171CB5387}"/>
                </a:ext>
              </a:extLst>
            </p:cNvPr>
            <p:cNvCxnSpPr>
              <a:stCxn id="5" idx="3"/>
              <a:endCxn id="9" idx="3"/>
            </p:cNvCxnSpPr>
            <p:nvPr/>
          </p:nvCxnSpPr>
          <p:spPr>
            <a:xfrm flipV="1">
              <a:off x="8352403" y="3016788"/>
              <a:ext cx="1" cy="14268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64DAB2-5056-E0C0-16C1-F985094106E1}"/>
                </a:ext>
              </a:extLst>
            </p:cNvPr>
            <p:cNvCxnSpPr>
              <a:stCxn id="6" idx="3"/>
              <a:endCxn id="10" idx="3"/>
            </p:cNvCxnSpPr>
            <p:nvPr/>
          </p:nvCxnSpPr>
          <p:spPr>
            <a:xfrm flipV="1">
              <a:off x="9771628" y="3015310"/>
              <a:ext cx="3" cy="14416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638707C-998F-7FDA-4360-9D9369F89F6E}"/>
                </a:ext>
              </a:extLst>
            </p:cNvPr>
            <p:cNvCxnSpPr>
              <a:stCxn id="7" idx="3"/>
              <a:endCxn id="11" idx="3"/>
            </p:cNvCxnSpPr>
            <p:nvPr/>
          </p:nvCxnSpPr>
          <p:spPr>
            <a:xfrm flipV="1">
              <a:off x="11190853" y="3015310"/>
              <a:ext cx="0" cy="14416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836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61509C58-D87C-A414-9D62-7097C9A77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58" y="402104"/>
            <a:ext cx="3463552" cy="5195329"/>
          </a:xfrm>
          <a:prstGeom prst="rect">
            <a:avLst/>
          </a:prstGeom>
        </p:spPr>
      </p:pic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AAD192A8-B009-2478-23D8-99613EEFC16E}"/>
              </a:ext>
            </a:extLst>
          </p:cNvPr>
          <p:cNvSpPr/>
          <p:nvPr/>
        </p:nvSpPr>
        <p:spPr>
          <a:xfrm rot="5400000">
            <a:off x="8153687" y="779959"/>
            <a:ext cx="1287625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 API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4B09C871-3393-5355-3D5D-AB2A5D868875}"/>
              </a:ext>
            </a:extLst>
          </p:cNvPr>
          <p:cNvSpPr/>
          <p:nvPr/>
        </p:nvSpPr>
        <p:spPr>
          <a:xfrm rot="5400000">
            <a:off x="8153688" y="2199184"/>
            <a:ext cx="1287625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 API</a:t>
            </a:r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2188F425-5B85-9AD3-6BDD-33CE566B20A0}"/>
              </a:ext>
            </a:extLst>
          </p:cNvPr>
          <p:cNvSpPr/>
          <p:nvPr/>
        </p:nvSpPr>
        <p:spPr>
          <a:xfrm rot="5400000">
            <a:off x="8153689" y="3618409"/>
            <a:ext cx="1287625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 API</a:t>
            </a: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3E005D05-44B4-5592-F675-1716A93BDB4C}"/>
              </a:ext>
            </a:extLst>
          </p:cNvPr>
          <p:cNvSpPr/>
          <p:nvPr/>
        </p:nvSpPr>
        <p:spPr>
          <a:xfrm rot="5400000">
            <a:off x="8153690" y="5037634"/>
            <a:ext cx="1287625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 API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4A00C420-19EF-4BDA-AE3C-F9B52F5D2E6B}"/>
              </a:ext>
            </a:extLst>
          </p:cNvPr>
          <p:cNvSpPr/>
          <p:nvPr/>
        </p:nvSpPr>
        <p:spPr>
          <a:xfrm rot="5400000">
            <a:off x="8706138" y="708131"/>
            <a:ext cx="1287625" cy="457200"/>
          </a:xfrm>
          <a:prstGeom prst="can">
            <a:avLst/>
          </a:prstGeom>
          <a:solidFill>
            <a:srgbClr val="F293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9FBF6F0D-B90F-F3E2-5975-6B6B4FF88B7D}"/>
              </a:ext>
            </a:extLst>
          </p:cNvPr>
          <p:cNvSpPr/>
          <p:nvPr/>
        </p:nvSpPr>
        <p:spPr>
          <a:xfrm rot="5400000">
            <a:off x="8681746" y="2127358"/>
            <a:ext cx="1287625" cy="457200"/>
          </a:xfrm>
          <a:prstGeom prst="can">
            <a:avLst/>
          </a:prstGeom>
          <a:solidFill>
            <a:srgbClr val="F293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0FFA02FD-6DBF-BA43-8456-4F239EA206B7}"/>
              </a:ext>
            </a:extLst>
          </p:cNvPr>
          <p:cNvSpPr/>
          <p:nvPr/>
        </p:nvSpPr>
        <p:spPr>
          <a:xfrm rot="5400000">
            <a:off x="8657354" y="3546585"/>
            <a:ext cx="1287625" cy="457200"/>
          </a:xfrm>
          <a:prstGeom prst="can">
            <a:avLst/>
          </a:prstGeom>
          <a:solidFill>
            <a:srgbClr val="F293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0038A3C3-D7DE-80EE-2BE3-43BA7252E602}"/>
              </a:ext>
            </a:extLst>
          </p:cNvPr>
          <p:cNvSpPr/>
          <p:nvPr/>
        </p:nvSpPr>
        <p:spPr>
          <a:xfrm rot="5400000">
            <a:off x="8632962" y="4965812"/>
            <a:ext cx="1287625" cy="457200"/>
          </a:xfrm>
          <a:prstGeom prst="can">
            <a:avLst/>
          </a:prstGeom>
          <a:solidFill>
            <a:srgbClr val="F293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B707B-9F9A-BE2B-F926-0D2F90FCA840}"/>
              </a:ext>
            </a:extLst>
          </p:cNvPr>
          <p:cNvGrpSpPr/>
          <p:nvPr/>
        </p:nvGrpSpPr>
        <p:grpSpPr>
          <a:xfrm>
            <a:off x="4055222" y="2212451"/>
            <a:ext cx="1234953" cy="1562730"/>
            <a:chOff x="4229799" y="2827538"/>
            <a:chExt cx="1234953" cy="156273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80C73FD8-D0B8-C8F8-5D6C-5479A92B9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42390" y="2827538"/>
              <a:ext cx="1193398" cy="119339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7928CA-5B89-4131-BA90-2381A8C05E8B}"/>
                </a:ext>
              </a:extLst>
            </p:cNvPr>
            <p:cNvSpPr txBox="1"/>
            <p:nvPr/>
          </p:nvSpPr>
          <p:spPr>
            <a:xfrm>
              <a:off x="4229799" y="4020936"/>
              <a:ext cx="1234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 Hubs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F60DBA-F5D7-D4F7-8CC9-0967AF6B79D3}"/>
              </a:ext>
            </a:extLst>
          </p:cNvPr>
          <p:cNvGrpSpPr/>
          <p:nvPr/>
        </p:nvGrpSpPr>
        <p:grpSpPr>
          <a:xfrm>
            <a:off x="6640703" y="449256"/>
            <a:ext cx="1298497" cy="974949"/>
            <a:chOff x="6640703" y="449256"/>
            <a:chExt cx="1298497" cy="974949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C9F82B3-0DFF-27C9-FA0F-7EF932CB8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6722" y="449256"/>
              <a:ext cx="605617" cy="6056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36DDE2-468C-5760-C8A8-F41DEB17B37F}"/>
                </a:ext>
              </a:extLst>
            </p:cNvPr>
            <p:cNvSpPr txBox="1"/>
            <p:nvPr/>
          </p:nvSpPr>
          <p:spPr>
            <a:xfrm>
              <a:off x="6640703" y="1054873"/>
              <a:ext cx="12984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PM Listener</a:t>
              </a:r>
            </a:p>
          </p:txBody>
        </p:sp>
        <p:pic>
          <p:nvPicPr>
            <p:cNvPr id="17" name="Picture 2" descr="Event Hubs - Connectors | Microsoft Docs">
              <a:extLst>
                <a:ext uri="{FF2B5EF4-FFF2-40B4-BE49-F238E27FC236}">
                  <a16:creationId xmlns:a16="http://schemas.microsoft.com/office/drawing/2014/main" id="{EB273D94-A77F-EE27-31D2-04A4A4309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8568" y="855835"/>
              <a:ext cx="156307" cy="161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9C28BE-CFC3-54DB-F64F-EBAB752CA8CE}"/>
              </a:ext>
            </a:extLst>
          </p:cNvPr>
          <p:cNvGrpSpPr/>
          <p:nvPr/>
        </p:nvGrpSpPr>
        <p:grpSpPr>
          <a:xfrm>
            <a:off x="6630281" y="4706931"/>
            <a:ext cx="1277657" cy="974949"/>
            <a:chOff x="6640703" y="449256"/>
            <a:chExt cx="1277657" cy="974949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5117D244-15D1-CF68-2D8B-E09659EDD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6722" y="449256"/>
              <a:ext cx="605617" cy="60561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70AFCE-0E3E-4E61-DF11-B4E5171075A9}"/>
                </a:ext>
              </a:extLst>
            </p:cNvPr>
            <p:cNvSpPr txBox="1"/>
            <p:nvPr/>
          </p:nvSpPr>
          <p:spPr>
            <a:xfrm>
              <a:off x="6640703" y="1054873"/>
              <a:ext cx="1277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LM Listener</a:t>
              </a:r>
            </a:p>
          </p:txBody>
        </p:sp>
        <p:pic>
          <p:nvPicPr>
            <p:cNvPr id="21" name="Picture 2" descr="Event Hubs - Connectors | Microsoft Docs">
              <a:extLst>
                <a:ext uri="{FF2B5EF4-FFF2-40B4-BE49-F238E27FC236}">
                  <a16:creationId xmlns:a16="http://schemas.microsoft.com/office/drawing/2014/main" id="{F53478C3-511E-A31E-F578-6B6700290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8568" y="855835"/>
              <a:ext cx="156307" cy="161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5DF104A-BC28-BBDB-2AC3-19F37AA1283A}"/>
              </a:ext>
            </a:extLst>
          </p:cNvPr>
          <p:cNvGrpSpPr/>
          <p:nvPr/>
        </p:nvGrpSpPr>
        <p:grpSpPr>
          <a:xfrm>
            <a:off x="6640703" y="3287706"/>
            <a:ext cx="1303306" cy="974949"/>
            <a:chOff x="6640703" y="449256"/>
            <a:chExt cx="1303306" cy="974949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3D1AEBF7-3061-84D9-9EE1-97A4B38F0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6722" y="449256"/>
              <a:ext cx="605617" cy="60561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17BBAD-A578-B70C-13F9-A992E3F8551A}"/>
                </a:ext>
              </a:extLst>
            </p:cNvPr>
            <p:cNvSpPr txBox="1"/>
            <p:nvPr/>
          </p:nvSpPr>
          <p:spPr>
            <a:xfrm>
              <a:off x="6640703" y="1054873"/>
              <a:ext cx="13033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 Listener</a:t>
              </a:r>
            </a:p>
          </p:txBody>
        </p:sp>
        <p:pic>
          <p:nvPicPr>
            <p:cNvPr id="25" name="Picture 2" descr="Event Hubs - Connectors | Microsoft Docs">
              <a:extLst>
                <a:ext uri="{FF2B5EF4-FFF2-40B4-BE49-F238E27FC236}">
                  <a16:creationId xmlns:a16="http://schemas.microsoft.com/office/drawing/2014/main" id="{A8A87710-994F-0E83-63B6-1799458BB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8568" y="855835"/>
              <a:ext cx="156307" cy="161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69839BD-5E2F-0680-0A83-3E5532D125F3}"/>
              </a:ext>
            </a:extLst>
          </p:cNvPr>
          <p:cNvCxnSpPr>
            <a:stCxn id="4" idx="1"/>
            <a:endCxn id="12" idx="3"/>
          </p:cNvCxnSpPr>
          <p:nvPr/>
        </p:nvCxnSpPr>
        <p:spPr>
          <a:xfrm flipH="1">
            <a:off x="5261211" y="2355957"/>
            <a:ext cx="3379517" cy="4531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337C30F-0047-2594-0D98-C69BFDF7D632}"/>
              </a:ext>
            </a:extLst>
          </p:cNvPr>
          <p:cNvCxnSpPr>
            <a:stCxn id="12" idx="0"/>
            <a:endCxn id="16" idx="1"/>
          </p:cNvCxnSpPr>
          <p:nvPr/>
        </p:nvCxnSpPr>
        <p:spPr>
          <a:xfrm flipV="1">
            <a:off x="4664512" y="1239539"/>
            <a:ext cx="1976191" cy="97291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179630-B8E4-1A14-127C-5E82DEB276A3}"/>
              </a:ext>
            </a:extLst>
          </p:cNvPr>
          <p:cNvCxnSpPr>
            <a:cxnSpLocks/>
          </p:cNvCxnSpPr>
          <p:nvPr/>
        </p:nvCxnSpPr>
        <p:spPr>
          <a:xfrm>
            <a:off x="5261211" y="3287706"/>
            <a:ext cx="1608393" cy="37800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5454EF-362F-F690-9E7F-C069C111B25D}"/>
              </a:ext>
            </a:extLst>
          </p:cNvPr>
          <p:cNvCxnSpPr>
            <a:cxnSpLocks/>
          </p:cNvCxnSpPr>
          <p:nvPr/>
        </p:nvCxnSpPr>
        <p:spPr>
          <a:xfrm>
            <a:off x="5172635" y="3287706"/>
            <a:ext cx="1632034" cy="178855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827F82-77B2-79EB-4859-354405A8AA1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7655859" y="779929"/>
            <a:ext cx="984868" cy="15680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7C4ADE-0ADD-202B-5ED7-87B7C86DD31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655859" y="3594847"/>
            <a:ext cx="984870" cy="18033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A950BD-2BD6-409E-06B7-F491BE0619B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7620000" y="5019675"/>
            <a:ext cx="1020730" cy="17473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818815-C78C-D199-1CB7-B5B85FE07117}"/>
              </a:ext>
            </a:extLst>
          </p:cNvPr>
          <p:cNvSpPr/>
          <p:nvPr/>
        </p:nvSpPr>
        <p:spPr>
          <a:xfrm rot="5400000">
            <a:off x="8706138" y="708132"/>
            <a:ext cx="1287625" cy="457200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</a:t>
            </a:r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28EBB8EC-E4C7-3399-0B24-CC3A33BE8EF3}"/>
              </a:ext>
            </a:extLst>
          </p:cNvPr>
          <p:cNvSpPr/>
          <p:nvPr/>
        </p:nvSpPr>
        <p:spPr>
          <a:xfrm rot="5400000">
            <a:off x="8681746" y="2127359"/>
            <a:ext cx="1287625" cy="457200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</a:t>
            </a: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F9F93EF7-460E-4699-22F8-BC1CE8F50976}"/>
              </a:ext>
            </a:extLst>
          </p:cNvPr>
          <p:cNvSpPr/>
          <p:nvPr/>
        </p:nvSpPr>
        <p:spPr>
          <a:xfrm rot="5400000">
            <a:off x="8657354" y="3546586"/>
            <a:ext cx="1287625" cy="457200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5E3F1F30-FBF5-1123-F696-80AC5EFDCDF7}"/>
              </a:ext>
            </a:extLst>
          </p:cNvPr>
          <p:cNvSpPr/>
          <p:nvPr/>
        </p:nvSpPr>
        <p:spPr>
          <a:xfrm rot="5400000">
            <a:off x="8632962" y="4965813"/>
            <a:ext cx="1287625" cy="457200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5EAE975-E8AC-12E4-EA91-F3BB713DCBBE}"/>
              </a:ext>
            </a:extLst>
          </p:cNvPr>
          <p:cNvCxnSpPr>
            <a:stCxn id="3" idx="3"/>
            <a:endCxn id="33" idx="3"/>
          </p:cNvCxnSpPr>
          <p:nvPr/>
        </p:nvCxnSpPr>
        <p:spPr>
          <a:xfrm>
            <a:off x="8954272" y="936732"/>
            <a:ext cx="167079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BCDEA9A-29C4-CE3F-7BE2-68B976701FAF}"/>
              </a:ext>
            </a:extLst>
          </p:cNvPr>
          <p:cNvCxnSpPr>
            <a:stCxn id="4" idx="3"/>
            <a:endCxn id="34" idx="3"/>
          </p:cNvCxnSpPr>
          <p:nvPr/>
        </p:nvCxnSpPr>
        <p:spPr>
          <a:xfrm>
            <a:off x="8954273" y="2355957"/>
            <a:ext cx="142686" cy="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4F194C-30C6-B9EF-15F1-187D2F23B081}"/>
              </a:ext>
            </a:extLst>
          </p:cNvPr>
          <p:cNvCxnSpPr>
            <a:stCxn id="5" idx="3"/>
            <a:endCxn id="35" idx="3"/>
          </p:cNvCxnSpPr>
          <p:nvPr/>
        </p:nvCxnSpPr>
        <p:spPr>
          <a:xfrm>
            <a:off x="8954274" y="3775182"/>
            <a:ext cx="118293" cy="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62AD819-8AA6-9EB3-0719-945FAB587DC4}"/>
              </a:ext>
            </a:extLst>
          </p:cNvPr>
          <p:cNvCxnSpPr>
            <a:stCxn id="6" idx="3"/>
            <a:endCxn id="36" idx="3"/>
          </p:cNvCxnSpPr>
          <p:nvPr/>
        </p:nvCxnSpPr>
        <p:spPr>
          <a:xfrm>
            <a:off x="8954275" y="5194407"/>
            <a:ext cx="93900" cy="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01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33" grpId="0" animBg="1"/>
      <p:bldP spid="35" grpId="0" animBg="1"/>
      <p:bldP spid="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76F81-EBBE-1D99-660C-D6FA243CC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3D8D5-5A9D-456C-9930-A0B63D42F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019" y="894645"/>
            <a:ext cx="3632677" cy="484569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33DB10-8581-9D80-E5E4-A2FE08B4CFAC}"/>
              </a:ext>
            </a:extLst>
          </p:cNvPr>
          <p:cNvSpPr txBox="1">
            <a:spLocks/>
          </p:cNvSpPr>
          <p:nvPr/>
        </p:nvSpPr>
        <p:spPr>
          <a:xfrm>
            <a:off x="790988" y="1630940"/>
            <a:ext cx="6177967" cy="35961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chadgreen@chadgreen.com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TaleLearnCode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ChadGreen.com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 err="1">
                <a:solidFill>
                  <a:schemeClr val="tx1"/>
                </a:solidFill>
              </a:rPr>
              <a:t>ChadGreen</a:t>
            </a:r>
            <a:r>
              <a:rPr lang="en-US" sz="4000" dirty="0">
                <a:solidFill>
                  <a:schemeClr val="tx1"/>
                </a:solidFill>
              </a:rPr>
              <a:t> &amp; TaleLearnCode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 err="1">
                <a:solidFill>
                  <a:schemeClr val="tx1"/>
                </a:solidFill>
              </a:rPr>
              <a:t>ChadwickEGreen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9DE70-547D-741D-BACA-401932610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" y="1741777"/>
            <a:ext cx="489978" cy="450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E5D449-8013-5AE0-0729-412CC3465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9" y="2427851"/>
            <a:ext cx="480742" cy="480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5FB6BE-51C5-07B7-FAC4-C953308C4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9" y="3004127"/>
            <a:ext cx="489978" cy="489978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E71FC3-DC06-E487-925F-F2A9B773A9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9" y="3720460"/>
            <a:ext cx="480742" cy="480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800B87-309A-83FF-9008-3D35915770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4" y="4358580"/>
            <a:ext cx="445655" cy="44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01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E9223BA-C1CE-DC24-20AE-6358373273C5}"/>
              </a:ext>
            </a:extLst>
          </p:cNvPr>
          <p:cNvGrpSpPr/>
          <p:nvPr/>
        </p:nvGrpSpPr>
        <p:grpSpPr>
          <a:xfrm>
            <a:off x="753064" y="329362"/>
            <a:ext cx="10685872" cy="6199276"/>
            <a:chOff x="561237" y="276022"/>
            <a:chExt cx="10685872" cy="619927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C013452-C272-2D51-A0A5-397413688F35}"/>
                </a:ext>
              </a:extLst>
            </p:cNvPr>
            <p:cNvGrpSpPr/>
            <p:nvPr/>
          </p:nvGrpSpPr>
          <p:grpSpPr>
            <a:xfrm>
              <a:off x="561237" y="276022"/>
              <a:ext cx="10674776" cy="6062116"/>
              <a:chOff x="867711" y="412583"/>
              <a:chExt cx="10674776" cy="6062116"/>
            </a:xfrm>
          </p:grpSpPr>
          <p:pic>
            <p:nvPicPr>
              <p:cNvPr id="6" name="Picture 5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AD775328-8B22-E8FA-E612-B0CD7E4DB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6265" y="749060"/>
                <a:ext cx="2339313" cy="877243"/>
              </a:xfrm>
              <a:prstGeom prst="rect">
                <a:avLst/>
              </a:prstGeom>
            </p:spPr>
          </p:pic>
          <p:pic>
            <p:nvPicPr>
              <p:cNvPr id="8" name="Picture 7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15F30020-F50F-361E-FB9D-658601572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2641" y="412583"/>
                <a:ext cx="1246713" cy="1151132"/>
              </a:xfrm>
              <a:prstGeom prst="rect">
                <a:avLst/>
              </a:prstGeom>
            </p:spPr>
          </p:pic>
          <p:pic>
            <p:nvPicPr>
              <p:cNvPr id="14" name="Picture 13" descr="A picture containing text, tableware, dishware&#10;&#10;Description automatically generated">
                <a:extLst>
                  <a:ext uri="{FF2B5EF4-FFF2-40B4-BE49-F238E27FC236}">
                    <a16:creationId xmlns:a16="http://schemas.microsoft.com/office/drawing/2014/main" id="{3F1E17FC-D65A-B211-99D9-51134C0E56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5917" y="708554"/>
                <a:ext cx="1462916" cy="873540"/>
              </a:xfrm>
              <a:prstGeom prst="rect">
                <a:avLst/>
              </a:prstGeom>
            </p:spPr>
          </p:pic>
          <p:pic>
            <p:nvPicPr>
              <p:cNvPr id="16" name="Picture 15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A5C833DF-0BAF-DAAB-D20E-BBBEB70913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1506" y="1817903"/>
                <a:ext cx="3112196" cy="877243"/>
              </a:xfrm>
              <a:prstGeom prst="rect">
                <a:avLst/>
              </a:prstGeom>
            </p:spPr>
          </p:pic>
          <p:pic>
            <p:nvPicPr>
              <p:cNvPr id="20" name="Picture 19" descr="A picture containing text, clipart, vector graphics&#10;&#10;Description automatically generated">
                <a:extLst>
                  <a:ext uri="{FF2B5EF4-FFF2-40B4-BE49-F238E27FC236}">
                    <a16:creationId xmlns:a16="http://schemas.microsoft.com/office/drawing/2014/main" id="{55C6EF02-2D4E-BCF2-84B7-B828C20CB5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2614" y="1665068"/>
                <a:ext cx="2546765" cy="873540"/>
              </a:xfrm>
              <a:prstGeom prst="rect">
                <a:avLst/>
              </a:prstGeom>
            </p:spPr>
          </p:pic>
          <p:pic>
            <p:nvPicPr>
              <p:cNvPr id="22" name="Picture 21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C2384F08-B9FD-29C2-2A36-7B2C8F9999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8187" y="1746449"/>
                <a:ext cx="3186265" cy="894681"/>
              </a:xfrm>
              <a:prstGeom prst="rect">
                <a:avLst/>
              </a:prstGeom>
            </p:spPr>
          </p:pic>
          <p:pic>
            <p:nvPicPr>
              <p:cNvPr id="24" name="Picture 23" descr="Logo&#10;&#10;Description automatically generated">
                <a:extLst>
                  <a:ext uri="{FF2B5EF4-FFF2-40B4-BE49-F238E27FC236}">
                    <a16:creationId xmlns:a16="http://schemas.microsoft.com/office/drawing/2014/main" id="{7C61CCE7-C35B-240D-7EC8-8C2E43DE1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711" y="3060428"/>
                <a:ext cx="1898108" cy="871263"/>
              </a:xfrm>
              <a:prstGeom prst="rect">
                <a:avLst/>
              </a:prstGeom>
            </p:spPr>
          </p:pic>
          <p:pic>
            <p:nvPicPr>
              <p:cNvPr id="28" name="Picture 27" descr="A picture containing text, device, clipart, gauge&#10;&#10;Description automatically generated">
                <a:extLst>
                  <a:ext uri="{FF2B5EF4-FFF2-40B4-BE49-F238E27FC236}">
                    <a16:creationId xmlns:a16="http://schemas.microsoft.com/office/drawing/2014/main" id="{EF6F9AD4-9B81-93BC-317A-EE4EE17FA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3724" y="2881284"/>
                <a:ext cx="4298763" cy="1035847"/>
              </a:xfrm>
              <a:prstGeom prst="rect">
                <a:avLst/>
              </a:prstGeom>
              <a:solidFill>
                <a:schemeClr val="tx1"/>
              </a:solidFill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B168D67-08AF-297A-88BC-85985428F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6523" y="3228032"/>
                <a:ext cx="3741235" cy="473890"/>
              </a:xfrm>
              <a:prstGeom prst="rect">
                <a:avLst/>
              </a:prstGeom>
            </p:spPr>
          </p:pic>
          <p:pic>
            <p:nvPicPr>
              <p:cNvPr id="33" name="Picture 32" descr="Logo&#10;&#10;Description automatically generated">
                <a:extLst>
                  <a:ext uri="{FF2B5EF4-FFF2-40B4-BE49-F238E27FC236}">
                    <a16:creationId xmlns:a16="http://schemas.microsoft.com/office/drawing/2014/main" id="{B27863C6-2E33-3E98-2387-570B1071A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8510" y="5551435"/>
                <a:ext cx="1140576" cy="892368"/>
              </a:xfrm>
              <a:prstGeom prst="rect">
                <a:avLst/>
              </a:prstGeom>
            </p:spPr>
          </p:pic>
          <p:pic>
            <p:nvPicPr>
              <p:cNvPr id="35" name="Picture 34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5D0BC1B5-3F3B-E432-0913-8007A65C2C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1518" y="4314890"/>
                <a:ext cx="2974560" cy="892368"/>
              </a:xfrm>
              <a:prstGeom prst="rect">
                <a:avLst/>
              </a:prstGeom>
            </p:spPr>
          </p:pic>
          <p:pic>
            <p:nvPicPr>
              <p:cNvPr id="37" name="Picture 36" descr="Icon&#10;&#10;Description automatically generated with medium confidence">
                <a:extLst>
                  <a:ext uri="{FF2B5EF4-FFF2-40B4-BE49-F238E27FC236}">
                    <a16:creationId xmlns:a16="http://schemas.microsoft.com/office/drawing/2014/main" id="{E3F39B41-E4A0-05BC-2EC3-E668A672B7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8187" y="4433235"/>
                <a:ext cx="3645647" cy="892367"/>
              </a:xfrm>
              <a:prstGeom prst="rect">
                <a:avLst/>
              </a:prstGeom>
            </p:spPr>
          </p:pic>
          <p:pic>
            <p:nvPicPr>
              <p:cNvPr id="39" name="Picture 38" descr="A black and white image of a person's face&#10;&#10;Description automatically generated with low confidence">
                <a:extLst>
                  <a:ext uri="{FF2B5EF4-FFF2-40B4-BE49-F238E27FC236}">
                    <a16:creationId xmlns:a16="http://schemas.microsoft.com/office/drawing/2014/main" id="{8594EA99-0436-3440-1FBA-C231E7E70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4403" y="5743178"/>
                <a:ext cx="2734061" cy="731521"/>
              </a:xfrm>
              <a:prstGeom prst="rect">
                <a:avLst/>
              </a:prstGeom>
              <a:solidFill>
                <a:schemeClr val="accent1"/>
              </a:solidFill>
            </p:spPr>
          </p:pic>
          <p:pic>
            <p:nvPicPr>
              <p:cNvPr id="7" name="Picture 6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D1833A9F-C9C6-4DCE-3BEE-43F424196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4502" y="4221542"/>
                <a:ext cx="2023962" cy="1162193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81B88A-A76D-EE29-36BD-F1232FADE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580" y="5469458"/>
              <a:ext cx="4224529" cy="1005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0619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76F81-EBBE-1D99-660C-D6FA243CC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Chad Green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3D8D5-5A9D-456C-9930-A0B63D42F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019" y="894645"/>
            <a:ext cx="3632677" cy="484569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33DB10-8581-9D80-E5E4-A2FE08B4CFAC}"/>
              </a:ext>
            </a:extLst>
          </p:cNvPr>
          <p:cNvSpPr txBox="1">
            <a:spLocks/>
          </p:cNvSpPr>
          <p:nvPr/>
        </p:nvSpPr>
        <p:spPr>
          <a:xfrm>
            <a:off x="790988" y="1630940"/>
            <a:ext cx="6177967" cy="35961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chadgreen@chadgreen.com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TaleLearnCode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ChadGreen.com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 err="1">
                <a:solidFill>
                  <a:schemeClr val="tx1"/>
                </a:solidFill>
              </a:rPr>
              <a:t>ChadGreen</a:t>
            </a:r>
            <a:r>
              <a:rPr lang="en-US" sz="4000" dirty="0">
                <a:solidFill>
                  <a:schemeClr val="tx1"/>
                </a:solidFill>
              </a:rPr>
              <a:t> &amp; TaleLearnCode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 err="1">
                <a:solidFill>
                  <a:schemeClr val="tx1"/>
                </a:solidFill>
              </a:rPr>
              <a:t>ChadwickEGreen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9DE70-547D-741D-BACA-401932610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" y="1741777"/>
            <a:ext cx="489978" cy="450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E5D449-8013-5AE0-0729-412CC3465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9" y="2427851"/>
            <a:ext cx="480742" cy="480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5FB6BE-51C5-07B7-FAC4-C953308C4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9" y="3004127"/>
            <a:ext cx="489978" cy="489978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E71FC3-DC06-E487-925F-F2A9B773A9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9" y="3720460"/>
            <a:ext cx="480742" cy="480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800B87-309A-83FF-9008-3D35915770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4" y="4358580"/>
            <a:ext cx="445655" cy="4456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38BA1A-CFD5-4053-A773-C6E5649B87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" y="5227060"/>
            <a:ext cx="2289053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93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C3FB-A560-1235-125F-0AFD63E9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Northstar</a:t>
            </a:r>
            <a:r>
              <a:rPr lang="en-US" dirty="0"/>
              <a:t> Senior Living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73F9D9-A37D-7DA0-6DE7-0AAD96FA7B08}"/>
              </a:ext>
            </a:extLst>
          </p:cNvPr>
          <p:cNvSpPr/>
          <p:nvPr/>
        </p:nvSpPr>
        <p:spPr>
          <a:xfrm>
            <a:off x="77620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Property Manager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F18334-B5DC-D721-4E1B-327E7A0150BA}"/>
              </a:ext>
            </a:extLst>
          </p:cNvPr>
          <p:cNvSpPr/>
          <p:nvPr/>
        </p:nvSpPr>
        <p:spPr>
          <a:xfrm>
            <a:off x="366247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Resident Manager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7EE48F-D180-5F1F-A476-7FC443350F28}"/>
              </a:ext>
            </a:extLst>
          </p:cNvPr>
          <p:cNvSpPr/>
          <p:nvPr/>
        </p:nvSpPr>
        <p:spPr>
          <a:xfrm>
            <a:off x="6548741" y="1608855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Care Manager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8CA345-A713-A0E3-5BA4-EDFE4C12E13E}"/>
              </a:ext>
            </a:extLst>
          </p:cNvPr>
          <p:cNvSpPr/>
          <p:nvPr/>
        </p:nvSpPr>
        <p:spPr>
          <a:xfrm>
            <a:off x="943501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Lease Manager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3BF0E6-AEC3-C855-2051-4F821F31F853}"/>
              </a:ext>
            </a:extLst>
          </p:cNvPr>
          <p:cNvSpPr/>
          <p:nvPr/>
        </p:nvSpPr>
        <p:spPr>
          <a:xfrm>
            <a:off x="1131662" y="2552317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11FE61-C74D-92F6-CDFE-4974A9670B3B}"/>
              </a:ext>
            </a:extLst>
          </p:cNvPr>
          <p:cNvSpPr/>
          <p:nvPr/>
        </p:nvSpPr>
        <p:spPr>
          <a:xfrm>
            <a:off x="4017932" y="2552316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39CCC1-58D4-9284-7EBC-AA5FE616E459}"/>
              </a:ext>
            </a:extLst>
          </p:cNvPr>
          <p:cNvSpPr/>
          <p:nvPr/>
        </p:nvSpPr>
        <p:spPr>
          <a:xfrm>
            <a:off x="6904202" y="2552315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95DD9A-1878-AC6A-4D31-F23298C77F79}"/>
              </a:ext>
            </a:extLst>
          </p:cNvPr>
          <p:cNvSpPr/>
          <p:nvPr/>
        </p:nvSpPr>
        <p:spPr>
          <a:xfrm>
            <a:off x="9790472" y="2552314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0570E8FA-BB91-5CC7-41B8-48DB307479AF}"/>
              </a:ext>
            </a:extLst>
          </p:cNvPr>
          <p:cNvSpPr/>
          <p:nvPr/>
        </p:nvSpPr>
        <p:spPr>
          <a:xfrm>
            <a:off x="111869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BE6F58DC-705F-86EA-DCBE-24DF1148373B}"/>
              </a:ext>
            </a:extLst>
          </p:cNvPr>
          <p:cNvSpPr/>
          <p:nvPr/>
        </p:nvSpPr>
        <p:spPr>
          <a:xfrm>
            <a:off x="401793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</a:t>
            </a: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27422223-6512-1AB0-CE65-DBDA54D909E0}"/>
              </a:ext>
            </a:extLst>
          </p:cNvPr>
          <p:cNvSpPr/>
          <p:nvPr/>
        </p:nvSpPr>
        <p:spPr>
          <a:xfrm>
            <a:off x="691717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</a:t>
            </a:r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0196405F-C3A2-66E2-1200-C0B5BD2DD079}"/>
              </a:ext>
            </a:extLst>
          </p:cNvPr>
          <p:cNvSpPr/>
          <p:nvPr/>
        </p:nvSpPr>
        <p:spPr>
          <a:xfrm>
            <a:off x="981641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</a:t>
            </a:r>
          </a:p>
        </p:txBody>
      </p:sp>
      <p:sp>
        <p:nvSpPr>
          <p:cNvPr id="20" name="Rectangle: Diagonal Corners Rounded 19">
            <a:extLst>
              <a:ext uri="{FF2B5EF4-FFF2-40B4-BE49-F238E27FC236}">
                <a16:creationId xmlns:a16="http://schemas.microsoft.com/office/drawing/2014/main" id="{E12BEF55-DBF8-6354-3636-34F38FE9ABDF}"/>
              </a:ext>
            </a:extLst>
          </p:cNvPr>
          <p:cNvSpPr/>
          <p:nvPr/>
        </p:nvSpPr>
        <p:spPr>
          <a:xfrm>
            <a:off x="1122553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 API</a:t>
            </a:r>
          </a:p>
        </p:txBody>
      </p:sp>
      <p:sp>
        <p:nvSpPr>
          <p:cNvPr id="21" name="Rectangle: Diagonal Corners Rounded 20">
            <a:extLst>
              <a:ext uri="{FF2B5EF4-FFF2-40B4-BE49-F238E27FC236}">
                <a16:creationId xmlns:a16="http://schemas.microsoft.com/office/drawing/2014/main" id="{6645AF45-5145-3C9F-A47E-82FAE33F7075}"/>
              </a:ext>
            </a:extLst>
          </p:cNvPr>
          <p:cNvSpPr/>
          <p:nvPr/>
        </p:nvSpPr>
        <p:spPr>
          <a:xfrm>
            <a:off x="4012685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 API</a:t>
            </a:r>
          </a:p>
        </p:txBody>
      </p:sp>
      <p:sp>
        <p:nvSpPr>
          <p:cNvPr id="22" name="Rectangle: Diagonal Corners Rounded 21">
            <a:extLst>
              <a:ext uri="{FF2B5EF4-FFF2-40B4-BE49-F238E27FC236}">
                <a16:creationId xmlns:a16="http://schemas.microsoft.com/office/drawing/2014/main" id="{4A21A410-E802-2AE7-0061-599E65FD387C}"/>
              </a:ext>
            </a:extLst>
          </p:cNvPr>
          <p:cNvSpPr/>
          <p:nvPr/>
        </p:nvSpPr>
        <p:spPr>
          <a:xfrm>
            <a:off x="6902817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 API</a:t>
            </a:r>
          </a:p>
        </p:txBody>
      </p:sp>
      <p:sp>
        <p:nvSpPr>
          <p:cNvPr id="23" name="Rectangle: Diagonal Corners Rounded 22">
            <a:extLst>
              <a:ext uri="{FF2B5EF4-FFF2-40B4-BE49-F238E27FC236}">
                <a16:creationId xmlns:a16="http://schemas.microsoft.com/office/drawing/2014/main" id="{0580F62E-700E-B04F-EF2D-21BFE4F32F4C}"/>
              </a:ext>
            </a:extLst>
          </p:cNvPr>
          <p:cNvSpPr/>
          <p:nvPr/>
        </p:nvSpPr>
        <p:spPr>
          <a:xfrm>
            <a:off x="9792949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 API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61E115-C87B-27C0-9B33-8B4F7B04E663}"/>
              </a:ext>
            </a:extLst>
          </p:cNvPr>
          <p:cNvCxnSpPr>
            <a:cxnSpLocks/>
          </p:cNvCxnSpPr>
          <p:nvPr/>
        </p:nvCxnSpPr>
        <p:spPr>
          <a:xfrm>
            <a:off x="3153747" y="1358092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4DA58D-3778-64EE-1C8F-2A558C6C7CA6}"/>
              </a:ext>
            </a:extLst>
          </p:cNvPr>
          <p:cNvCxnSpPr>
            <a:cxnSpLocks/>
          </p:cNvCxnSpPr>
          <p:nvPr/>
        </p:nvCxnSpPr>
        <p:spPr>
          <a:xfrm>
            <a:off x="6096000" y="1358092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0ABA66-628A-EEC5-51B9-1C7680A2269A}"/>
              </a:ext>
            </a:extLst>
          </p:cNvPr>
          <p:cNvCxnSpPr>
            <a:cxnSpLocks/>
          </p:cNvCxnSpPr>
          <p:nvPr/>
        </p:nvCxnSpPr>
        <p:spPr>
          <a:xfrm>
            <a:off x="9056914" y="1274117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370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28C5-D231-8415-EA94-0452B71B6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– Resident Move-In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90001-9C36-8B70-39B7-B63BB1365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u="sng" dirty="0"/>
              <a:t>User Story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As a community manager, I want to move in a prospective resident so they receive the benefits of being a resident.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Acceptance Criteria</a:t>
            </a:r>
            <a:endParaRPr lang="en-US" dirty="0"/>
          </a:p>
          <a:p>
            <a:r>
              <a:rPr lang="en-US" dirty="0"/>
              <a:t>Resident record created in Resident Manager.</a:t>
            </a:r>
          </a:p>
          <a:p>
            <a:r>
              <a:rPr lang="en-US" dirty="0"/>
              <a:t>Lease record is created in Lease Manager and payment activities start.</a:t>
            </a:r>
          </a:p>
          <a:p>
            <a:r>
              <a:rPr lang="en-US" dirty="0"/>
              <a:t>Resident initialized in Care Manager and care activities start.</a:t>
            </a:r>
          </a:p>
          <a:p>
            <a:r>
              <a:rPr lang="en-US" dirty="0"/>
              <a:t>Appropriate property records are updated to reflect the move-in.</a:t>
            </a:r>
          </a:p>
        </p:txBody>
      </p:sp>
    </p:spTree>
    <p:extLst>
      <p:ext uri="{BB962C8B-B14F-4D97-AF65-F5344CB8AC3E}">
        <p14:creationId xmlns:p14="http://schemas.microsoft.com/office/powerpoint/2010/main" val="402341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C3FB-A560-1235-125F-0AFD63E9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Northstar</a:t>
            </a:r>
            <a:r>
              <a:rPr lang="en-US" dirty="0"/>
              <a:t> Senior Living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73F9D9-A37D-7DA0-6DE7-0AAD96FA7B08}"/>
              </a:ext>
            </a:extLst>
          </p:cNvPr>
          <p:cNvSpPr/>
          <p:nvPr/>
        </p:nvSpPr>
        <p:spPr>
          <a:xfrm>
            <a:off x="77620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Property Manager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F18334-B5DC-D721-4E1B-327E7A0150BA}"/>
              </a:ext>
            </a:extLst>
          </p:cNvPr>
          <p:cNvSpPr/>
          <p:nvPr/>
        </p:nvSpPr>
        <p:spPr>
          <a:xfrm>
            <a:off x="366247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Resident Manager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7EE48F-D180-5F1F-A476-7FC443350F28}"/>
              </a:ext>
            </a:extLst>
          </p:cNvPr>
          <p:cNvSpPr/>
          <p:nvPr/>
        </p:nvSpPr>
        <p:spPr>
          <a:xfrm>
            <a:off x="6548741" y="1608855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Care Manager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8CA345-A713-A0E3-5BA4-EDFE4C12E13E}"/>
              </a:ext>
            </a:extLst>
          </p:cNvPr>
          <p:cNvSpPr/>
          <p:nvPr/>
        </p:nvSpPr>
        <p:spPr>
          <a:xfrm>
            <a:off x="943501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Lease Manager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3BF0E6-AEC3-C855-2051-4F821F31F853}"/>
              </a:ext>
            </a:extLst>
          </p:cNvPr>
          <p:cNvSpPr/>
          <p:nvPr/>
        </p:nvSpPr>
        <p:spPr>
          <a:xfrm>
            <a:off x="1131662" y="2552317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11FE61-C74D-92F6-CDFE-4974A9670B3B}"/>
              </a:ext>
            </a:extLst>
          </p:cNvPr>
          <p:cNvSpPr/>
          <p:nvPr/>
        </p:nvSpPr>
        <p:spPr>
          <a:xfrm>
            <a:off x="4017932" y="2552316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39CCC1-58D4-9284-7EBC-AA5FE616E459}"/>
              </a:ext>
            </a:extLst>
          </p:cNvPr>
          <p:cNvSpPr/>
          <p:nvPr/>
        </p:nvSpPr>
        <p:spPr>
          <a:xfrm>
            <a:off x="6904202" y="2552315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95DD9A-1878-AC6A-4D31-F23298C77F79}"/>
              </a:ext>
            </a:extLst>
          </p:cNvPr>
          <p:cNvSpPr/>
          <p:nvPr/>
        </p:nvSpPr>
        <p:spPr>
          <a:xfrm>
            <a:off x="9790472" y="2552314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0570E8FA-BB91-5CC7-41B8-48DB307479AF}"/>
              </a:ext>
            </a:extLst>
          </p:cNvPr>
          <p:cNvSpPr/>
          <p:nvPr/>
        </p:nvSpPr>
        <p:spPr>
          <a:xfrm>
            <a:off x="111869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BE6F58DC-705F-86EA-DCBE-24DF1148373B}"/>
              </a:ext>
            </a:extLst>
          </p:cNvPr>
          <p:cNvSpPr/>
          <p:nvPr/>
        </p:nvSpPr>
        <p:spPr>
          <a:xfrm>
            <a:off x="401793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</a:t>
            </a: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27422223-6512-1AB0-CE65-DBDA54D909E0}"/>
              </a:ext>
            </a:extLst>
          </p:cNvPr>
          <p:cNvSpPr/>
          <p:nvPr/>
        </p:nvSpPr>
        <p:spPr>
          <a:xfrm>
            <a:off x="691717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</a:t>
            </a:r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0196405F-C3A2-66E2-1200-C0B5BD2DD079}"/>
              </a:ext>
            </a:extLst>
          </p:cNvPr>
          <p:cNvSpPr/>
          <p:nvPr/>
        </p:nvSpPr>
        <p:spPr>
          <a:xfrm>
            <a:off x="981641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</a:t>
            </a:r>
          </a:p>
        </p:txBody>
      </p:sp>
      <p:sp>
        <p:nvSpPr>
          <p:cNvPr id="20" name="Rectangle: Diagonal Corners Rounded 19">
            <a:extLst>
              <a:ext uri="{FF2B5EF4-FFF2-40B4-BE49-F238E27FC236}">
                <a16:creationId xmlns:a16="http://schemas.microsoft.com/office/drawing/2014/main" id="{E12BEF55-DBF8-6354-3636-34F38FE9ABDF}"/>
              </a:ext>
            </a:extLst>
          </p:cNvPr>
          <p:cNvSpPr/>
          <p:nvPr/>
        </p:nvSpPr>
        <p:spPr>
          <a:xfrm>
            <a:off x="1122553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 API</a:t>
            </a:r>
          </a:p>
        </p:txBody>
      </p:sp>
      <p:sp>
        <p:nvSpPr>
          <p:cNvPr id="21" name="Rectangle: Diagonal Corners Rounded 20">
            <a:extLst>
              <a:ext uri="{FF2B5EF4-FFF2-40B4-BE49-F238E27FC236}">
                <a16:creationId xmlns:a16="http://schemas.microsoft.com/office/drawing/2014/main" id="{6645AF45-5145-3C9F-A47E-82FAE33F7075}"/>
              </a:ext>
            </a:extLst>
          </p:cNvPr>
          <p:cNvSpPr/>
          <p:nvPr/>
        </p:nvSpPr>
        <p:spPr>
          <a:xfrm>
            <a:off x="4012685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 API</a:t>
            </a:r>
          </a:p>
        </p:txBody>
      </p:sp>
      <p:sp>
        <p:nvSpPr>
          <p:cNvPr id="22" name="Rectangle: Diagonal Corners Rounded 21">
            <a:extLst>
              <a:ext uri="{FF2B5EF4-FFF2-40B4-BE49-F238E27FC236}">
                <a16:creationId xmlns:a16="http://schemas.microsoft.com/office/drawing/2014/main" id="{4A21A410-E802-2AE7-0061-599E65FD387C}"/>
              </a:ext>
            </a:extLst>
          </p:cNvPr>
          <p:cNvSpPr/>
          <p:nvPr/>
        </p:nvSpPr>
        <p:spPr>
          <a:xfrm>
            <a:off x="6902817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 API</a:t>
            </a:r>
          </a:p>
        </p:txBody>
      </p:sp>
      <p:sp>
        <p:nvSpPr>
          <p:cNvPr id="23" name="Rectangle: Diagonal Corners Rounded 22">
            <a:extLst>
              <a:ext uri="{FF2B5EF4-FFF2-40B4-BE49-F238E27FC236}">
                <a16:creationId xmlns:a16="http://schemas.microsoft.com/office/drawing/2014/main" id="{0580F62E-700E-B04F-EF2D-21BFE4F32F4C}"/>
              </a:ext>
            </a:extLst>
          </p:cNvPr>
          <p:cNvSpPr/>
          <p:nvPr/>
        </p:nvSpPr>
        <p:spPr>
          <a:xfrm>
            <a:off x="9792949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 API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61E115-C87B-27C0-9B33-8B4F7B04E663}"/>
              </a:ext>
            </a:extLst>
          </p:cNvPr>
          <p:cNvCxnSpPr>
            <a:cxnSpLocks/>
          </p:cNvCxnSpPr>
          <p:nvPr/>
        </p:nvCxnSpPr>
        <p:spPr>
          <a:xfrm>
            <a:off x="3153747" y="1358092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4DA58D-3778-64EE-1C8F-2A558C6C7CA6}"/>
              </a:ext>
            </a:extLst>
          </p:cNvPr>
          <p:cNvCxnSpPr>
            <a:cxnSpLocks/>
          </p:cNvCxnSpPr>
          <p:nvPr/>
        </p:nvCxnSpPr>
        <p:spPr>
          <a:xfrm>
            <a:off x="6096000" y="1358092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0ABA66-628A-EEC5-51B9-1C7680A2269A}"/>
              </a:ext>
            </a:extLst>
          </p:cNvPr>
          <p:cNvCxnSpPr>
            <a:cxnSpLocks/>
          </p:cNvCxnSpPr>
          <p:nvPr/>
        </p:nvCxnSpPr>
        <p:spPr>
          <a:xfrm>
            <a:off x="9056914" y="1274117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981ED2FA-1382-9BCE-C4C9-0F6932991C3B}"/>
              </a:ext>
            </a:extLst>
          </p:cNvPr>
          <p:cNvCxnSpPr>
            <a:stCxn id="21" idx="1"/>
            <a:endCxn id="23" idx="1"/>
          </p:cNvCxnSpPr>
          <p:nvPr/>
        </p:nvCxnSpPr>
        <p:spPr>
          <a:xfrm rot="16200000" flipH="1">
            <a:off x="7540373" y="2420141"/>
            <a:ext cx="12700" cy="5780264"/>
          </a:xfrm>
          <a:prstGeom prst="bentConnector3">
            <a:avLst>
              <a:gd name="adj1" fmla="val 466154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2AA188B-8B07-2CB9-48AB-D0E6E7371227}"/>
              </a:ext>
            </a:extLst>
          </p:cNvPr>
          <p:cNvCxnSpPr>
            <a:stCxn id="21" idx="1"/>
            <a:endCxn id="22" idx="1"/>
          </p:cNvCxnSpPr>
          <p:nvPr/>
        </p:nvCxnSpPr>
        <p:spPr>
          <a:xfrm rot="16200000" flipH="1">
            <a:off x="6095307" y="3865207"/>
            <a:ext cx="12700" cy="2890132"/>
          </a:xfrm>
          <a:prstGeom prst="bentConnector3">
            <a:avLst>
              <a:gd name="adj1" fmla="val 632307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2FC04A9-20F8-920D-1674-2364F6FB6872}"/>
              </a:ext>
            </a:extLst>
          </p:cNvPr>
          <p:cNvCxnSpPr>
            <a:stCxn id="21" idx="1"/>
            <a:endCxn id="20" idx="1"/>
          </p:cNvCxnSpPr>
          <p:nvPr/>
        </p:nvCxnSpPr>
        <p:spPr>
          <a:xfrm rot="5400000">
            <a:off x="3205175" y="3865207"/>
            <a:ext cx="12700" cy="2890132"/>
          </a:xfrm>
          <a:prstGeom prst="bentConnector3">
            <a:avLst>
              <a:gd name="adj1" fmla="val 567692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49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28C5-D231-8415-EA94-0452B71B6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– Resident Move-In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90001-9C36-8B70-39B7-B63BB1365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/>
              <a:t>User Story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As a community manager, I want to move in a prospective resident so they receive the benefits of being a resident.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Acceptance Criteria</a:t>
            </a:r>
            <a:endParaRPr lang="en-US" dirty="0"/>
          </a:p>
          <a:p>
            <a:r>
              <a:rPr lang="en-US" dirty="0"/>
              <a:t>Resident record created in Resident Manager.</a:t>
            </a:r>
          </a:p>
          <a:p>
            <a:r>
              <a:rPr lang="en-US" dirty="0"/>
              <a:t>Lease record is created in Lease Manager and payment activities start.</a:t>
            </a:r>
          </a:p>
          <a:p>
            <a:r>
              <a:rPr lang="en-US" dirty="0"/>
              <a:t>Resident initialized in Care Manager and care activities start.</a:t>
            </a:r>
          </a:p>
          <a:p>
            <a:r>
              <a:rPr lang="en-US" dirty="0"/>
              <a:t>Appropriate property records are updated to reflect the move-in.</a:t>
            </a:r>
          </a:p>
          <a:p>
            <a:r>
              <a:rPr lang="en-US" dirty="0"/>
              <a:t>Handle the ability for future actions upon a user move-in.</a:t>
            </a:r>
          </a:p>
        </p:txBody>
      </p:sp>
    </p:spTree>
    <p:extLst>
      <p:ext uri="{BB962C8B-B14F-4D97-AF65-F5344CB8AC3E}">
        <p14:creationId xmlns:p14="http://schemas.microsoft.com/office/powerpoint/2010/main" val="252666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F8F3A-5EE6-CFCD-F3E3-F0B3FD89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Architecture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6DC1167-FEE3-230C-C066-7818A175B1EE}"/>
              </a:ext>
            </a:extLst>
          </p:cNvPr>
          <p:cNvCxnSpPr>
            <a:cxnSpLocks/>
          </p:cNvCxnSpPr>
          <p:nvPr/>
        </p:nvCxnSpPr>
        <p:spPr>
          <a:xfrm>
            <a:off x="1962150" y="2022824"/>
            <a:ext cx="3222246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AD56B68-F804-38C8-5BF1-191F8A4CF6CE}"/>
              </a:ext>
            </a:extLst>
          </p:cNvPr>
          <p:cNvCxnSpPr>
            <a:cxnSpLocks/>
          </p:cNvCxnSpPr>
          <p:nvPr/>
        </p:nvCxnSpPr>
        <p:spPr>
          <a:xfrm>
            <a:off x="7172587" y="2022824"/>
            <a:ext cx="3352538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1DFD9F-1D3A-F578-97C0-EEA6090F9D70}"/>
              </a:ext>
            </a:extLst>
          </p:cNvPr>
          <p:cNvCxnSpPr>
            <a:cxnSpLocks/>
          </p:cNvCxnSpPr>
          <p:nvPr/>
        </p:nvCxnSpPr>
        <p:spPr>
          <a:xfrm>
            <a:off x="1895475" y="4219750"/>
            <a:ext cx="8629650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59EC62C-D735-CBC4-27EC-864CD1CFE71B}"/>
              </a:ext>
            </a:extLst>
          </p:cNvPr>
          <p:cNvSpPr txBox="1"/>
          <p:nvPr/>
        </p:nvSpPr>
        <p:spPr>
          <a:xfrm>
            <a:off x="5154193" y="4279998"/>
            <a:ext cx="1875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- </a:t>
            </a:r>
            <a:r>
              <a:rPr lang="en-US" sz="2400" b="1" dirty="0">
                <a:latin typeface="+mj-lt"/>
              </a:rPr>
              <a:t>Wikipedia</a:t>
            </a:r>
            <a:r>
              <a:rPr lang="en-US" sz="3600" b="1" dirty="0">
                <a:latin typeface="+mj-lt"/>
              </a:rPr>
              <a:t>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CB07-2C09-89E2-14CE-D486D4C3FA4A}"/>
              </a:ext>
            </a:extLst>
          </p:cNvPr>
          <p:cNvSpPr txBox="1"/>
          <p:nvPr/>
        </p:nvSpPr>
        <p:spPr>
          <a:xfrm>
            <a:off x="2228849" y="2278237"/>
            <a:ext cx="78105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 software architecture pattern promoting the production, detection, consumption of, and reaction to </a:t>
            </a:r>
            <a:r>
              <a:rPr lang="en-US" sz="3600" b="1" dirty="0">
                <a:solidFill>
                  <a:srgbClr val="FF0000"/>
                </a:solidFill>
              </a:rPr>
              <a:t>events</a:t>
            </a:r>
            <a:r>
              <a:rPr lang="en-US" sz="3600" dirty="0"/>
              <a:t>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951D3A0-3382-26CC-180C-49E79C366FAC}"/>
              </a:ext>
            </a:extLst>
          </p:cNvPr>
          <p:cNvGrpSpPr/>
          <p:nvPr/>
        </p:nvGrpSpPr>
        <p:grpSpPr>
          <a:xfrm>
            <a:off x="5852708" y="1823952"/>
            <a:ext cx="478806" cy="397744"/>
            <a:chOff x="11710893" y="3597504"/>
            <a:chExt cx="965388" cy="77168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A841344-9F50-6CC4-E21F-4F46A8EC1A63}"/>
                </a:ext>
              </a:extLst>
            </p:cNvPr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8C5B9A2-4B35-6752-E1CF-6347ABB54209}"/>
                </a:ext>
              </a:extLst>
            </p:cNvPr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372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D9362-7898-0492-1684-7609A88B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6A1641-D20A-A1D3-23A4-0235C8D45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711" y="1524482"/>
            <a:ext cx="5300578" cy="474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689</Words>
  <Application>Microsoft Office PowerPoint</Application>
  <PresentationFormat>Widescreen</PresentationFormat>
  <Paragraphs>149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Kamerik205 8</vt:lpstr>
      <vt:lpstr>Office Theme</vt:lpstr>
      <vt:lpstr>Custom Design</vt:lpstr>
      <vt:lpstr>PowerPoint Presentation</vt:lpstr>
      <vt:lpstr>PowerPoint Presentation</vt:lpstr>
      <vt:lpstr>Who is Chad Green</vt:lpstr>
      <vt:lpstr>Northstar Senior Living</vt:lpstr>
      <vt:lpstr>User Story – Resident Move-In</vt:lpstr>
      <vt:lpstr>Northstar Senior Living</vt:lpstr>
      <vt:lpstr>User Story – Resident Move-In</vt:lpstr>
      <vt:lpstr>Event-Driven Architecture</vt:lpstr>
      <vt:lpstr>Event-Driven Architecture</vt:lpstr>
      <vt:lpstr>Event-Driven Architecture</vt:lpstr>
      <vt:lpstr>Event-Driven Architecture</vt:lpstr>
      <vt:lpstr>Event-Driven Architecture</vt:lpstr>
      <vt:lpstr>Event-Driven Architecture</vt:lpstr>
      <vt:lpstr>Northstar Senior Living</vt:lpstr>
      <vt:lpstr>Azure Event Hubs</vt:lpstr>
      <vt:lpstr>Azure Event Hubs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Chad Green</dc:creator>
  <cp:lastModifiedBy>Chad Green</cp:lastModifiedBy>
  <cp:revision>5</cp:revision>
  <dcterms:created xsi:type="dcterms:W3CDTF">2023-03-18T18:04:39Z</dcterms:created>
  <dcterms:modified xsi:type="dcterms:W3CDTF">2023-03-24T18:12:44Z</dcterms:modified>
</cp:coreProperties>
</file>